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4"/>
  </p:sldMasterIdLst>
  <p:notesMasterIdLst>
    <p:notesMasterId r:id="rId2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88" r:id="rId25"/>
    <p:sldId id="289" r:id="rId26"/>
    <p:sldId id="294" r:id="rId27"/>
  </p:sldIdLst>
  <p:sldSz cx="9144000" cy="5143500" type="screen16x9"/>
  <p:notesSz cx="6858000" cy="9144000"/>
  <p:embeddedFontLst>
    <p:embeddedFont>
      <p:font typeface="Lora" pitchFamily="2" charset="0"/>
      <p:regular r:id="rId29"/>
      <p:bold r:id="rId30"/>
      <p:italic r:id="rId31"/>
      <p:boldItalic r:id="rId32"/>
    </p:embeddedFont>
    <p:embeddedFont>
      <p:font typeface="Merriweather" panose="00000500000000000000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2214" y="11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Abel" userId="817990f5-5151-4ec5-b65d-452eec4f52ad" providerId="ADAL" clId="{566DDF39-73B2-42BA-9EA8-76444C9B3799}"/>
    <pc:docChg chg="custSel modSld">
      <pc:chgData name="Sara Abel" userId="817990f5-5151-4ec5-b65d-452eec4f52ad" providerId="ADAL" clId="{566DDF39-73B2-42BA-9EA8-76444C9B3799}" dt="2026-02-24T20:57:13.194" v="11" actId="27636"/>
      <pc:docMkLst>
        <pc:docMk/>
      </pc:docMkLst>
      <pc:sldChg chg="modSp mod">
        <pc:chgData name="Sara Abel" userId="817990f5-5151-4ec5-b65d-452eec4f52ad" providerId="ADAL" clId="{566DDF39-73B2-42BA-9EA8-76444C9B3799}" dt="2026-02-24T20:57:13.194" v="11" actId="27636"/>
        <pc:sldMkLst>
          <pc:docMk/>
          <pc:sldMk cId="0" sldId="294"/>
        </pc:sldMkLst>
        <pc:spChg chg="mod">
          <ac:chgData name="Sara Abel" userId="817990f5-5151-4ec5-b65d-452eec4f52ad" providerId="ADAL" clId="{566DDF39-73B2-42BA-9EA8-76444C9B3799}" dt="2026-02-24T20:57:13.194" v="11" actId="27636"/>
          <ac:spMkLst>
            <pc:docMk/>
            <pc:sldMk cId="0" sldId="294"/>
            <ac:spMk id="34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2d025504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2d025504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6149b41253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6149b41253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6149b41253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6149b41253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6149b41253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36149b41253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149b41253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36149b41253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6149b41253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36149b41253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6149b41253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36149b41253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6149b41253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g36149b41253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6149b41253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36149b41253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6149b41253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36149b41253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6149b41253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g36149b41253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2d0255044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2d0255044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6149b41253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g36149b41253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2d0255044b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g32d0255044b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Marissa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3158278780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3158278780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800247076e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800247076e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2d0255044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2d0255044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2d0255044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2d0255044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6149b412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36149b412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2d0255044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32d0255044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384d40c3c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384d40c3c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384d40c3c8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384d40c3c8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384d40c3c8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384d40c3c8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lden House 2022 - Title slide" type="title">
  <p:cSld name="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311708" y="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237375" y="19496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t="10380" b="10380"/>
          <a:stretch/>
        </p:blipFill>
        <p:spPr>
          <a:xfrm>
            <a:off x="2873100" y="2591675"/>
            <a:ext cx="3397774" cy="212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8" name="Google Shape;98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lden House 2022 Title and body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" name="Google Shape;67;p16"/>
          <p:cNvPicPr preferRelativeResize="0"/>
          <p:nvPr/>
        </p:nvPicPr>
        <p:blipFill rotWithShape="1">
          <a:blip r:embed="rId2">
            <a:alphaModFix/>
          </a:blip>
          <a:srcRect t="10380" b="10380"/>
          <a:stretch/>
        </p:blipFill>
        <p:spPr>
          <a:xfrm>
            <a:off x="7270450" y="3864024"/>
            <a:ext cx="1487274" cy="9295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16"/>
          <p:cNvCxnSpPr/>
          <p:nvPr/>
        </p:nvCxnSpPr>
        <p:spPr>
          <a:xfrm>
            <a:off x="290525" y="1047750"/>
            <a:ext cx="8572500" cy="14400"/>
          </a:xfrm>
          <a:prstGeom prst="straightConnector1">
            <a:avLst/>
          </a:prstGeom>
          <a:noFill/>
          <a:ln w="38100" cap="flat" cmpd="sng">
            <a:solidFill>
              <a:srgbClr val="4B054B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lden House 2022 Title and body 1">
  <p:cSld name="TITLE_AND_BODY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" name="Google Shape;71;p17"/>
          <p:cNvPicPr preferRelativeResize="0"/>
          <p:nvPr/>
        </p:nvPicPr>
        <p:blipFill rotWithShape="1">
          <a:blip r:embed="rId2">
            <a:alphaModFix/>
          </a:blip>
          <a:srcRect t="10380" b="10380"/>
          <a:stretch/>
        </p:blipFill>
        <p:spPr>
          <a:xfrm>
            <a:off x="7270450" y="3864024"/>
            <a:ext cx="1487274" cy="929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13"/>
          <p:cNvSpPr/>
          <p:nvPr/>
        </p:nvSpPr>
        <p:spPr>
          <a:xfrm>
            <a:off x="285900" y="278700"/>
            <a:ext cx="8572200" cy="4586100"/>
          </a:xfrm>
          <a:prstGeom prst="rect">
            <a:avLst/>
          </a:prstGeom>
          <a:noFill/>
          <a:ln w="38100" cap="flat" cmpd="sng">
            <a:solidFill>
              <a:srgbClr val="4B05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dabusewi.or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wcasa.org/service-providers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ldenhousegb.or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ctrTitle"/>
          </p:nvPr>
        </p:nvSpPr>
        <p:spPr>
          <a:xfrm>
            <a:off x="311708" y="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Golden House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7" name="Google Shape;107;p26"/>
          <p:cNvSpPr txBox="1">
            <a:spLocks noGrp="1"/>
          </p:cNvSpPr>
          <p:nvPr>
            <p:ph type="subTitle" idx="1"/>
          </p:nvPr>
        </p:nvSpPr>
        <p:spPr>
          <a:xfrm>
            <a:off x="237375" y="19496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50" i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erriweather"/>
                <a:ea typeface="Merriweather"/>
                <a:cs typeface="Merriweather"/>
                <a:sym typeface="Merriweather"/>
              </a:rPr>
              <a:t>Recognizing Signs of Domestic Violence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1" name="Google Shape;171;p35"/>
          <p:cNvSpPr txBox="1">
            <a:spLocks noGrp="1"/>
          </p:cNvSpPr>
          <p:nvPr>
            <p:ph type="body" idx="4294967295"/>
          </p:nvPr>
        </p:nvSpPr>
        <p:spPr>
          <a:xfrm>
            <a:off x="311700" y="1119275"/>
            <a:ext cx="8394600" cy="34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72" name="Google Shape;172;p35" descr="Free Images : sea, horizon, silhouette, person, cloud, sky, girl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050" y="1119275"/>
            <a:ext cx="5449902" cy="363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Characteristics of Victims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8" name="Google Shape;178;p36"/>
          <p:cNvSpPr txBox="1">
            <a:spLocks noGrp="1"/>
          </p:cNvSpPr>
          <p:nvPr>
            <p:ph type="body" idx="1"/>
          </p:nvPr>
        </p:nvSpPr>
        <p:spPr>
          <a:xfrm>
            <a:off x="311700" y="1213250"/>
            <a:ext cx="8520600" cy="33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9144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Isolated/distanced from friends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Unusually quiet or withdrawn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Apprehension to speak in front of partner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Acts differently when their partner is nearby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Physical marks/bruising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Clothing changes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Dropping out of activities that usually interest them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Excusing/minimizing abusive behavior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Personality changes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Easily startled 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Unhealthy coping mechanisms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Red Flags in an Abuser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4" name="Google Shape;184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Abuser speaking for the victim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Not allowing victim to meet with the person/doctor alone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Arriving late to appointments (the abuser may sabotage appointments on purpose)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Agitated, nervous, pacing (in waiting room, exam room, ER)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Downplaying an injury (“he/she accidently fell off the ladder” / “it isn’t as bad as he/she thinks it is”)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Very nice, professional 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Alcohol and drug abuse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50" b="1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Red Flags in an Abuser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0" name="Google Shape;190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Prior violent or abuse behavior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Wanting control over financial matters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Holding rigid, traditional views of sex roles and parenting, or negative attitudes towards partner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Showing extreme jealousy and possessiveness, which leads to isolation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Physical abuse during courtship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Denying the abuse, minimizing the seriousness of the abuse, or refusing to take responsibility 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5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50" b="1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Clinical Signs of Domestic Abuse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6" name="Google Shape;196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5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467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erriweather"/>
              <a:buChar char="●"/>
            </a:pPr>
            <a:r>
              <a:rPr lang="en" sz="1900" dirty="0">
                <a:latin typeface="Merriweather"/>
                <a:ea typeface="Merriweather"/>
                <a:cs typeface="Merriweather"/>
                <a:sym typeface="Merriweather"/>
              </a:rPr>
              <a:t>Bruises, bites, burns, lacerations, abrasions, head injuries and skeletal injuries are some of the common forms of domestic violence trauma </a:t>
            </a:r>
            <a:endParaRPr sz="19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467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erriweather"/>
              <a:buChar char="●"/>
            </a:pPr>
            <a:r>
              <a:rPr lang="en" sz="1900" dirty="0">
                <a:latin typeface="Merriweather"/>
                <a:ea typeface="Merriweather"/>
                <a:cs typeface="Merriweather"/>
                <a:sym typeface="Merriweather"/>
              </a:rPr>
              <a:t>Injuries that point to a defensive position over the face (bruises and marks on the inside of the arms, back)</a:t>
            </a:r>
            <a:endParaRPr sz="19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467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erriweather"/>
              <a:buChar char="●"/>
            </a:pPr>
            <a:r>
              <a:rPr lang="en" sz="1900" dirty="0">
                <a:latin typeface="Merriweather"/>
                <a:ea typeface="Merriweather"/>
                <a:cs typeface="Merriweather"/>
                <a:sym typeface="Merriweather"/>
              </a:rPr>
              <a:t>Injuries to the chest and stomach</a:t>
            </a:r>
            <a:endParaRPr sz="19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467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erriweather"/>
              <a:buChar char="●"/>
            </a:pPr>
            <a:r>
              <a:rPr lang="en" sz="1900" dirty="0">
                <a:latin typeface="Merriweather"/>
                <a:ea typeface="Merriweather"/>
                <a:cs typeface="Merriweather"/>
                <a:sym typeface="Merriweather"/>
              </a:rPr>
              <a:t>The illness or injuries do not match the cause given</a:t>
            </a:r>
            <a:endParaRPr sz="19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467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erriweather"/>
              <a:buChar char="●"/>
            </a:pPr>
            <a:r>
              <a:rPr lang="en" sz="1900" dirty="0">
                <a:latin typeface="Merriweather"/>
                <a:ea typeface="Merriweather"/>
                <a:cs typeface="Merriweather"/>
                <a:sym typeface="Merriweather"/>
              </a:rPr>
              <a:t>Delay in requesting medical care</a:t>
            </a:r>
            <a:endParaRPr sz="19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467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erriweather"/>
              <a:buChar char="●"/>
            </a:pPr>
            <a:r>
              <a:rPr lang="en" sz="1900" dirty="0">
                <a:latin typeface="Merriweather"/>
                <a:ea typeface="Merriweather"/>
                <a:cs typeface="Merriweather"/>
                <a:sym typeface="Merriweather"/>
              </a:rPr>
              <a:t>Injuries and bruises of various colors, indicating injuries occurring regularly over a period of time</a:t>
            </a:r>
            <a:endParaRPr sz="19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50" b="1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Clinical Signs of Domestic Abuse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2" name="Google Shape;202;p40"/>
          <p:cNvSpPr txBox="1">
            <a:spLocks noGrp="1"/>
          </p:cNvSpPr>
          <p:nvPr>
            <p:ph type="body" idx="1"/>
          </p:nvPr>
        </p:nvSpPr>
        <p:spPr>
          <a:xfrm>
            <a:off x="311700" y="1315775"/>
            <a:ext cx="8520600" cy="35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Repeat injuries, someone who is ‘accident prone’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3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Injuries during pregnancy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3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Repeated reproductive health problems: repeat miscarriage, early delivery, sexually transmitted diseases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3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Psychological or behavioral problems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3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Suicide attempts or signs of depression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3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Repeat and chronic medical complaints, pelvic problems and pains, psychological diseases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50" b="1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Potential Health Effects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8" name="Google Shape;208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457200" lvl="0" indent="-324167" algn="l" rtl="0">
              <a:spcBef>
                <a:spcPts val="0"/>
              </a:spcBef>
              <a:spcAft>
                <a:spcPts val="0"/>
              </a:spcAft>
              <a:buSzPct val="100000"/>
              <a:buFont typeface="Merriweather"/>
              <a:buChar char="●"/>
            </a:pPr>
            <a:r>
              <a:rPr lang="en" sz="2150" dirty="0">
                <a:latin typeface="Merriweather"/>
                <a:ea typeface="Merriweather"/>
                <a:cs typeface="Merriweather"/>
                <a:sym typeface="Merriweather"/>
              </a:rPr>
              <a:t>Intimate partner violence has long-term negative health consequences for survivors, even after the abuse has ended. These effects can manifest as poor health status, poor quality of life, and high use of health service</a:t>
            </a:r>
            <a:br>
              <a:rPr lang="en" sz="2150" dirty="0">
                <a:latin typeface="Merriweather"/>
                <a:ea typeface="Merriweather"/>
                <a:cs typeface="Merriweather"/>
                <a:sym typeface="Merriweather"/>
              </a:rPr>
            </a:br>
            <a:endParaRPr sz="215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24167" algn="l" rtl="0">
              <a:spcBef>
                <a:spcPts val="0"/>
              </a:spcBef>
              <a:spcAft>
                <a:spcPts val="0"/>
              </a:spcAft>
              <a:buSzPct val="100000"/>
              <a:buFont typeface="Merriweather"/>
              <a:buChar char="●"/>
            </a:pPr>
            <a:r>
              <a:rPr lang="en" sz="2150" dirty="0">
                <a:latin typeface="Merriweather"/>
                <a:ea typeface="Merriweather"/>
                <a:cs typeface="Merriweather"/>
                <a:sym typeface="Merriweather"/>
              </a:rPr>
              <a:t>Examples:</a:t>
            </a:r>
            <a:endParaRPr sz="215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24167" algn="l" rtl="0">
              <a:spcBef>
                <a:spcPts val="0"/>
              </a:spcBef>
              <a:spcAft>
                <a:spcPts val="0"/>
              </a:spcAft>
              <a:buSzPct val="100000"/>
              <a:buFont typeface="Merriweather"/>
              <a:buChar char="○"/>
            </a:pPr>
            <a:r>
              <a:rPr lang="en" sz="2150" dirty="0">
                <a:latin typeface="Merriweather"/>
                <a:ea typeface="Merriweather"/>
                <a:cs typeface="Merriweather"/>
                <a:sym typeface="Merriweather"/>
              </a:rPr>
              <a:t>Chronic health problems such as chronic pain (eg, headaches, back pain) or recurring central nervous system symptoms including fainting and seizures</a:t>
            </a:r>
            <a:endParaRPr sz="215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24167" algn="l" rtl="0">
              <a:spcBef>
                <a:spcPts val="0"/>
              </a:spcBef>
              <a:spcAft>
                <a:spcPts val="0"/>
              </a:spcAft>
              <a:buSzPct val="100000"/>
              <a:buFont typeface="Merriweather"/>
              <a:buChar char="○"/>
            </a:pPr>
            <a:r>
              <a:rPr lang="en" sz="2150" dirty="0">
                <a:latin typeface="Merriweather"/>
                <a:ea typeface="Merriweather"/>
                <a:cs typeface="Merriweather"/>
                <a:sym typeface="Merriweather"/>
              </a:rPr>
              <a:t>Gastrointestinal symptoms (eg, loss of appetite, eating disorders) and diagnosed functional gastrointestinal disorders (eg, chronic irritable bowel syndrome) </a:t>
            </a:r>
            <a:endParaRPr sz="215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24167" algn="l" rtl="0">
              <a:spcBef>
                <a:spcPts val="0"/>
              </a:spcBef>
              <a:spcAft>
                <a:spcPts val="0"/>
              </a:spcAft>
              <a:buSzPct val="100000"/>
              <a:buFont typeface="Merriweather"/>
              <a:buChar char="○"/>
            </a:pPr>
            <a:r>
              <a:rPr lang="en" sz="2150" dirty="0">
                <a:latin typeface="Merriweather"/>
                <a:ea typeface="Merriweather"/>
                <a:cs typeface="Merriweather"/>
                <a:sym typeface="Merriweather"/>
              </a:rPr>
              <a:t>Cardiac symptoms such as hypertension and chest pain</a:t>
            </a:r>
            <a:endParaRPr sz="215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24167" algn="l" rtl="0">
              <a:spcBef>
                <a:spcPts val="0"/>
              </a:spcBef>
              <a:spcAft>
                <a:spcPts val="0"/>
              </a:spcAft>
              <a:buSzPct val="100000"/>
              <a:buFont typeface="Merriweather"/>
              <a:buChar char="○"/>
            </a:pPr>
            <a:r>
              <a:rPr lang="en" sz="2150" dirty="0">
                <a:latin typeface="Merriweather"/>
                <a:ea typeface="Merriweather"/>
                <a:cs typeface="Merriweather"/>
                <a:sym typeface="Merriweather"/>
              </a:rPr>
              <a:t>Colds and influenza</a:t>
            </a:r>
            <a:endParaRPr sz="215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24167" algn="l" rtl="0">
              <a:spcBef>
                <a:spcPts val="0"/>
              </a:spcBef>
              <a:spcAft>
                <a:spcPts val="0"/>
              </a:spcAft>
              <a:buSzPct val="100000"/>
              <a:buFont typeface="Merriweather"/>
              <a:buChar char="○"/>
            </a:pPr>
            <a:r>
              <a:rPr lang="en" sz="2150" dirty="0">
                <a:latin typeface="Merriweather"/>
                <a:ea typeface="Merriweather"/>
                <a:cs typeface="Merriweather"/>
                <a:sym typeface="Merriweather"/>
              </a:rPr>
              <a:t>Mental-health disorders such as depression</a:t>
            </a:r>
            <a:endParaRPr sz="215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1371600" lvl="2" indent="-324167" algn="l" rtl="0">
              <a:spcBef>
                <a:spcPts val="0"/>
              </a:spcBef>
              <a:spcAft>
                <a:spcPts val="0"/>
              </a:spcAft>
              <a:buSzPct val="100000"/>
              <a:buFont typeface="Merriweather"/>
              <a:buChar char="■"/>
            </a:pPr>
            <a:r>
              <a:rPr lang="en" sz="2150" dirty="0">
                <a:latin typeface="Merriweather"/>
                <a:ea typeface="Merriweather"/>
                <a:cs typeface="Merriweather"/>
                <a:sym typeface="Merriweather"/>
              </a:rPr>
              <a:t>Depression and post-traumatic stress disorder, which have substantial comorbidity, are the most prevalent mental-health effects of intimate </a:t>
            </a:r>
            <a:endParaRPr sz="215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 dirty="0">
                <a:latin typeface="Merriweather"/>
                <a:ea typeface="Merriweather"/>
                <a:cs typeface="Merriweather"/>
                <a:sym typeface="Merriweather"/>
              </a:rPr>
              <a:t>partner violence</a:t>
            </a:r>
            <a:endParaRPr sz="215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50" b="1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Neglect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4" name="Google Shape;214;p42"/>
          <p:cNvSpPr txBox="1">
            <a:spLocks noGrp="1"/>
          </p:cNvSpPr>
          <p:nvPr>
            <p:ph type="body" idx="1"/>
          </p:nvPr>
        </p:nvSpPr>
        <p:spPr>
          <a:xfrm>
            <a:off x="311700" y="1264525"/>
            <a:ext cx="8520600" cy="36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Abuser may restrict partner from seeking medical care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As a result they may suffer from lack of care that medically endangers themselves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Sometimes medical neglect can be an indicator of a larger neglect problem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5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50" b="1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How Can YOU Help?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0" name="Google Shape;220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5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Merriweather"/>
                <a:ea typeface="Merriweather"/>
                <a:cs typeface="Merriweather"/>
                <a:sym typeface="Merriweather"/>
              </a:rPr>
              <a:t>Most victims will not disclose abuse unless asked directly.</a:t>
            </a:r>
            <a:endParaRPr sz="16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Ask if they’re feeling safe at home or in their relationship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Ask if you can connect them with an advocate from Golden House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5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5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5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50" b="1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How Can YOU Help?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6" name="Google Shape;226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5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Providing comfort can make the difference between fear and security, and can provide a foundation for resilience. 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Help individuals know what to expect during the visit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Give them as much choice as possible and show them their opinions matter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Stay calm even when they aren’t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Be aware of how trauma may impact behavior and triggers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Recognize trauma reactions as a legitimate coping strategy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50" b="1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Overview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3" name="Google Shape;113;p27"/>
          <p:cNvSpPr txBox="1">
            <a:spLocks noGrp="1"/>
          </p:cNvSpPr>
          <p:nvPr>
            <p:ph type="body" idx="1"/>
          </p:nvPr>
        </p:nvSpPr>
        <p:spPr>
          <a:xfrm>
            <a:off x="311700" y="1674625"/>
            <a:ext cx="8520600" cy="28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Who We Are/Mission 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Dynamics of Domestic Abuse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History of Golden House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Golden House Services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Ways to Get Involved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14" name="Google Shape;114;p27" descr="File:Purple ribbon.svg -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2425" y="1187625"/>
            <a:ext cx="2388275" cy="3743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How Can YOU Help?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2" name="Google Shape;232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 dirty="0">
                <a:latin typeface="Merriweather"/>
                <a:ea typeface="Merriweather"/>
                <a:cs typeface="Merriweather"/>
                <a:sym typeface="Merriweather"/>
              </a:rPr>
              <a:t>Interactive Resource Maps of WI</a:t>
            </a:r>
            <a:endParaRPr sz="1600" u="sng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Wisconsin Domestic Violence Resources: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  </a:t>
            </a:r>
            <a:r>
              <a:rPr lang="en" sz="1600" u="sng" dirty="0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www.endabusewi.org</a:t>
            </a: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Wisconsin Sexual Assault Resources: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 dirty="0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4"/>
              </a:rPr>
              <a:t>www.wcasa.org/service-providers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5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50" b="1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Golden House Services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14" name="Google Shape;314;p58"/>
          <p:cNvSpPr txBox="1">
            <a:spLocks noGrp="1"/>
          </p:cNvSpPr>
          <p:nvPr>
            <p:ph type="body" idx="1"/>
          </p:nvPr>
        </p:nvSpPr>
        <p:spPr>
          <a:xfrm>
            <a:off x="311700" y="1119275"/>
            <a:ext cx="8520600" cy="3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 dirty="0"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Free and confidential for </a:t>
            </a:r>
            <a:r>
              <a:rPr lang="en" sz="1600" b="1" dirty="0"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men, women, and children</a:t>
            </a:r>
            <a:r>
              <a:rPr lang="en" sz="1600" dirty="0"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:</a:t>
            </a:r>
            <a:endParaRPr sz="1600" dirty="0"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600" b="1" u="sng" dirty="0">
                <a:latin typeface="Merriweather"/>
                <a:ea typeface="Merriweather"/>
                <a:cs typeface="Merriweather"/>
                <a:sym typeface="Merriweather"/>
              </a:rPr>
              <a:t>Advocacy</a:t>
            </a:r>
            <a:endParaRPr sz="1600" b="1" u="sng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○"/>
            </a:pPr>
            <a:r>
              <a:rPr lang="en" sz="1600" b="1" dirty="0">
                <a:latin typeface="Merriweather"/>
                <a:ea typeface="Merriweather"/>
                <a:cs typeface="Merriweather"/>
                <a:sym typeface="Merriweather"/>
              </a:rPr>
              <a:t>Crisis Advocates</a:t>
            </a: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: Walk ins, calls, appointments, etc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1371600" lvl="2" indent="-3347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71"/>
              <a:buFont typeface="Merriweather"/>
              <a:buChar char="■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Age appropriate safety planning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1371600" lvl="2" indent="-3347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71"/>
              <a:buFont typeface="Merriweather"/>
              <a:buChar char="■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Resource referrals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1371600" lvl="2" indent="-3347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71"/>
              <a:buFont typeface="Merriweather"/>
              <a:buChar char="■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Restraining/Harassment Order Assistance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1371600" lvl="2" indent="-3347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71"/>
              <a:buFont typeface="Merriweather"/>
              <a:buChar char="■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Safe Home programming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1371600" lvl="2" indent="-3347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71"/>
              <a:buFont typeface="Merriweather"/>
              <a:buChar char="■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Housing program application assistance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○"/>
            </a:pPr>
            <a:r>
              <a:rPr lang="en" sz="1600" b="1" dirty="0">
                <a:latin typeface="Merriweather"/>
                <a:ea typeface="Merriweather"/>
                <a:cs typeface="Merriweather"/>
                <a:sym typeface="Merriweather"/>
              </a:rPr>
              <a:t>Primary Advocates</a:t>
            </a: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: Residents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○"/>
            </a:pPr>
            <a:r>
              <a:rPr lang="en" sz="1600" b="1" dirty="0">
                <a:latin typeface="Merriweather"/>
                <a:ea typeface="Merriweather"/>
                <a:cs typeface="Merriweather"/>
                <a:sym typeface="Merriweather"/>
              </a:rPr>
              <a:t>Legal Advocate</a:t>
            </a: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: Criminal cases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○"/>
            </a:pPr>
            <a:r>
              <a:rPr lang="en" sz="1600" b="1" dirty="0">
                <a:latin typeface="Merriweather"/>
                <a:ea typeface="Merriweather"/>
                <a:cs typeface="Merriweather"/>
                <a:sym typeface="Merriweather"/>
              </a:rPr>
              <a:t>Rapid Rehousing Program Case Managers</a:t>
            </a:r>
            <a:endParaRPr sz="16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Golden House Services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20" name="Google Shape;320;p59"/>
          <p:cNvSpPr txBox="1">
            <a:spLocks noGrp="1"/>
          </p:cNvSpPr>
          <p:nvPr>
            <p:ph type="body" idx="1"/>
          </p:nvPr>
        </p:nvSpPr>
        <p:spPr>
          <a:xfrm>
            <a:off x="311700" y="1110725"/>
            <a:ext cx="8520600" cy="3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Free and confidential for </a:t>
            </a:r>
            <a:r>
              <a:rPr lang="en" sz="1600" b="1" dirty="0"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men, women, and children</a:t>
            </a:r>
            <a:r>
              <a:rPr lang="en" sz="1600" dirty="0"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:</a:t>
            </a:r>
            <a:endParaRPr sz="1600" dirty="0"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600" b="1" dirty="0">
                <a:latin typeface="Merriweather"/>
                <a:ea typeface="Merriweather"/>
                <a:cs typeface="Merriweather"/>
                <a:sym typeface="Merriweather"/>
              </a:rPr>
              <a:t>24-hour</a:t>
            </a: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 Helpline/Textline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Emergency Shelter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Arrest Response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Mental Health Therapy for adults and children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Support Groups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Outreach and Prevention School/Community Education</a:t>
            </a:r>
            <a:endParaRPr sz="1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4"/>
          <p:cNvSpPr txBox="1">
            <a:spLocks noGrp="1"/>
          </p:cNvSpPr>
          <p:nvPr>
            <p:ph type="body" idx="4294967295"/>
          </p:nvPr>
        </p:nvSpPr>
        <p:spPr>
          <a:xfrm>
            <a:off x="249575" y="1142864"/>
            <a:ext cx="8520600" cy="40006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742950" lvl="0" indent="0" algn="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" sz="2000" dirty="0">
                <a:latin typeface="Merriweather"/>
                <a:ea typeface="Merriweather"/>
                <a:cs typeface="Merriweather"/>
                <a:sym typeface="Merriweather"/>
              </a:rPr>
              <a:t>Location:    </a:t>
            </a:r>
            <a:r>
              <a:rPr lang="en" sz="28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1143000" lvl="2" indent="-243839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"/>
              <a:buChar char="■"/>
            </a:pPr>
            <a:r>
              <a:rPr lang="en" sz="1800" dirty="0">
                <a:latin typeface="Merriweather"/>
                <a:ea typeface="Merriweather"/>
                <a:cs typeface="Merriweather"/>
                <a:sym typeface="Merriweather"/>
              </a:rPr>
              <a:t>1120 University Ave.</a:t>
            </a:r>
            <a:endParaRPr sz="18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114300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1800" dirty="0">
                <a:latin typeface="Merriweather"/>
                <a:ea typeface="Merriweather"/>
                <a:cs typeface="Merriweather"/>
                <a:sym typeface="Merriweather"/>
              </a:rPr>
              <a:t>Green Bay, WI 54302</a:t>
            </a:r>
            <a:endParaRPr sz="18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1143000" lvl="2" indent="-243839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"/>
              <a:buChar char="■"/>
            </a:pPr>
            <a:r>
              <a:rPr lang="en" sz="1800" dirty="0">
                <a:latin typeface="Merriweather"/>
                <a:ea typeface="Merriweather"/>
                <a:cs typeface="Merriweather"/>
                <a:sym typeface="Merriweather"/>
              </a:rPr>
              <a:t>920.435.0100 helpline</a:t>
            </a:r>
            <a:endParaRPr sz="18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1143000" lvl="2" indent="-243839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"/>
              <a:buChar char="■"/>
            </a:pPr>
            <a:r>
              <a:rPr lang="en" sz="1800" dirty="0">
                <a:latin typeface="Merriweather"/>
                <a:ea typeface="Merriweather"/>
                <a:cs typeface="Merriweather"/>
                <a:sym typeface="Merriweather"/>
              </a:rPr>
              <a:t>920.770.6415 textline</a:t>
            </a:r>
            <a:endParaRPr sz="18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114300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 dirty="0"/>
          </a:p>
          <a:p>
            <a:pPr marL="11430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11430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600" dirty="0"/>
          </a:p>
          <a:p>
            <a:pPr marL="11430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1500" dirty="0">
                <a:latin typeface="Merriweather"/>
                <a:ea typeface="Merriweather"/>
                <a:cs typeface="Merriweather"/>
                <a:sym typeface="Merriweather"/>
              </a:rPr>
              <a:t>For more information please visit our website at </a:t>
            </a:r>
            <a:r>
              <a:rPr lang="en" sz="1500" u="sng" dirty="0"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www.goldenhousegb.org</a:t>
            </a:r>
            <a:r>
              <a:rPr lang="en" sz="15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</a:p>
          <a:p>
            <a:pPr marL="11430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lang="en" sz="15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11430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5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49" name="Google Shape;349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825" y="947875"/>
            <a:ext cx="4894875" cy="293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41900" y="1237925"/>
            <a:ext cx="1906351" cy="141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Who We Are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0" name="Google Shape;120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Golden House is a comprehensive program that serves all victims of domestic violence.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4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21" name="Google Shape;121;p28"/>
          <p:cNvPicPr preferRelativeResize="0"/>
          <p:nvPr/>
        </p:nvPicPr>
        <p:blipFill rotWithShape="1">
          <a:blip r:embed="rId3">
            <a:alphaModFix/>
          </a:blip>
          <a:srcRect l="12501" r="12501"/>
          <a:stretch/>
        </p:blipFill>
        <p:spPr>
          <a:xfrm>
            <a:off x="2842150" y="2095875"/>
            <a:ext cx="3459699" cy="259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Our Mission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7" name="Google Shape;127;p29"/>
          <p:cNvSpPr txBox="1">
            <a:spLocks noGrp="1"/>
          </p:cNvSpPr>
          <p:nvPr>
            <p:ph type="body" idx="1"/>
          </p:nvPr>
        </p:nvSpPr>
        <p:spPr>
          <a:xfrm>
            <a:off x="311700" y="1777150"/>
            <a:ext cx="8520600" cy="27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The mission of Golden House is to provide safety and support for victims of domestic abuse, while leading efforts to end domestic violence in our community.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The Facts: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3" name="Google Shape;133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3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600" b="1" dirty="0">
                <a:latin typeface="Merriweather"/>
                <a:ea typeface="Merriweather"/>
                <a:cs typeface="Merriweather"/>
                <a:sym typeface="Merriweather"/>
              </a:rPr>
              <a:t>1 in 4 women, and 1 in 7 men </a:t>
            </a: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experience domestic violence in their lifetime. 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3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600" b="1" dirty="0">
                <a:latin typeface="Merriweather"/>
                <a:ea typeface="Merriweather"/>
                <a:cs typeface="Merriweather"/>
                <a:sym typeface="Merriweather"/>
              </a:rPr>
              <a:t>Every 60 seconds about 23 people</a:t>
            </a: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 are physically abused by a partner in the US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3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600" b="1" dirty="0">
                <a:latin typeface="Merriweather"/>
                <a:ea typeface="Merriweather"/>
                <a:cs typeface="Merriweather"/>
                <a:sym typeface="Merriweather"/>
              </a:rPr>
              <a:t>72%</a:t>
            </a: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 of all murder-suicides involve an intimate partner; </a:t>
            </a:r>
            <a:r>
              <a:rPr lang="en" sz="1600" b="1" dirty="0">
                <a:latin typeface="Merriweather"/>
                <a:ea typeface="Merriweather"/>
                <a:cs typeface="Merriweather"/>
                <a:sym typeface="Merriweather"/>
              </a:rPr>
              <a:t>94%</a:t>
            </a: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 of the victims of these murder suicides are female.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3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Wisconsin currently</a:t>
            </a:r>
            <a:r>
              <a:rPr lang="en" sz="1600" b="1" dirty="0">
                <a:latin typeface="Merriweather"/>
                <a:ea typeface="Merriweather"/>
                <a:cs typeface="Merriweather"/>
                <a:sym typeface="Merriweather"/>
              </a:rPr>
              <a:t> ranks 7th in the U.S. </a:t>
            </a: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for domestic violence related homicides.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3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In 2023, </a:t>
            </a:r>
            <a:r>
              <a:rPr lang="en" sz="1600" b="1" dirty="0">
                <a:latin typeface="Merriweather"/>
                <a:ea typeface="Merriweather"/>
                <a:cs typeface="Merriweather"/>
                <a:sym typeface="Merriweather"/>
              </a:rPr>
              <a:t>85 lives were lost</a:t>
            </a: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 due to domestic violence in WI 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4293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○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Average rate of</a:t>
            </a:r>
            <a:r>
              <a:rPr lang="en" sz="1600" b="1" dirty="0">
                <a:latin typeface="Merriweather"/>
                <a:ea typeface="Merriweather"/>
                <a:cs typeface="Merriweather"/>
                <a:sym typeface="Merriweather"/>
              </a:rPr>
              <a:t> 1 life every 4.3 days</a:t>
            </a:r>
            <a:endParaRPr sz="1600" b="1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What is Domestic Violence?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9" name="Google Shape;139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A pattern of behaviors used by one partner to maintain </a:t>
            </a:r>
            <a:r>
              <a:rPr lang="en" sz="1600" b="1" dirty="0">
                <a:latin typeface="Merriweather"/>
                <a:ea typeface="Merriweather"/>
                <a:cs typeface="Merriweather"/>
                <a:sym typeface="Merriweather"/>
              </a:rPr>
              <a:t>power </a:t>
            </a: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and </a:t>
            </a:r>
            <a:r>
              <a:rPr lang="en" sz="1600" b="1" dirty="0">
                <a:latin typeface="Merriweather"/>
                <a:ea typeface="Merriweather"/>
                <a:cs typeface="Merriweather"/>
                <a:sym typeface="Merriweather"/>
              </a:rPr>
              <a:t>control </a:t>
            </a: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over another partner in an intimate relationship. 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Forms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erriweather"/>
              <a:buChar char="○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Physical, sexual, emotional, financial, digital, etc </a:t>
            </a:r>
            <a:b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</a:b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May have multiple forms of abuse </a:t>
            </a:r>
            <a:b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</a:b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DV doesn’t discriminate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erriweather"/>
              <a:buChar char="○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All races, ages, genders, sexualities, and economic statuses can be victims or perpetrators </a:t>
            </a:r>
            <a:endParaRPr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2"/>
          <p:cNvPicPr preferRelativeResize="0"/>
          <p:nvPr/>
        </p:nvPicPr>
        <p:blipFill rotWithShape="1">
          <a:blip r:embed="rId3">
            <a:alphaModFix/>
          </a:blip>
          <a:srcRect l="29794" t="16723" r="30753" b="14115"/>
          <a:stretch/>
        </p:blipFill>
        <p:spPr>
          <a:xfrm>
            <a:off x="2327875" y="358988"/>
            <a:ext cx="4488250" cy="442552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2"/>
          <p:cNvSpPr txBox="1"/>
          <p:nvPr/>
        </p:nvSpPr>
        <p:spPr>
          <a:xfrm>
            <a:off x="7442700" y="1135250"/>
            <a:ext cx="109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46" name="Google Shape;146;p32"/>
          <p:cNvPicPr preferRelativeResize="0"/>
          <p:nvPr/>
        </p:nvPicPr>
        <p:blipFill rotWithShape="1">
          <a:blip r:embed="rId4">
            <a:alphaModFix/>
          </a:blip>
          <a:srcRect l="406" r="416"/>
          <a:stretch/>
        </p:blipFill>
        <p:spPr>
          <a:xfrm>
            <a:off x="2253750" y="336825"/>
            <a:ext cx="4426500" cy="4462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3"/>
          <p:cNvPicPr preferRelativeResize="0"/>
          <p:nvPr/>
        </p:nvPicPr>
        <p:blipFill rotWithShape="1">
          <a:blip r:embed="rId3">
            <a:alphaModFix/>
          </a:blip>
          <a:srcRect l="16930" t="17032" r="17952" b="24658"/>
          <a:stretch/>
        </p:blipFill>
        <p:spPr>
          <a:xfrm>
            <a:off x="2480700" y="344601"/>
            <a:ext cx="4390575" cy="435387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3"/>
          <p:cNvSpPr txBox="1"/>
          <p:nvPr/>
        </p:nvSpPr>
        <p:spPr>
          <a:xfrm>
            <a:off x="241075" y="1736775"/>
            <a:ext cx="19749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Abuser apologizes for behavior 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Promises it will never happen again and that things will change OR denies abuse took place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Victim hopes that the abuse is over</a:t>
            </a:r>
            <a:endParaRPr sz="1200"/>
          </a:p>
        </p:txBody>
      </p:sp>
      <p:sp>
        <p:nvSpPr>
          <p:cNvPr id="153" name="Google Shape;153;p33"/>
          <p:cNvSpPr txBox="1"/>
          <p:nvPr/>
        </p:nvSpPr>
        <p:spPr>
          <a:xfrm>
            <a:off x="6336725" y="3086375"/>
            <a:ext cx="2749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Period of explosive violence 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Abuse occurs (physical, 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sexual, emotional, digital, financial, etc)</a:t>
            </a:r>
            <a:endParaRPr sz="1200"/>
          </a:p>
        </p:txBody>
      </p:sp>
      <p:sp>
        <p:nvSpPr>
          <p:cNvPr id="154" name="Google Shape;154;p33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Cycle of Violence</a:t>
            </a:r>
            <a:endParaRPr sz="2420"/>
          </a:p>
        </p:txBody>
      </p:sp>
      <p:sp>
        <p:nvSpPr>
          <p:cNvPr id="155" name="Google Shape;155;p33"/>
          <p:cNvSpPr txBox="1"/>
          <p:nvPr/>
        </p:nvSpPr>
        <p:spPr>
          <a:xfrm>
            <a:off x="6716375" y="394825"/>
            <a:ext cx="22059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Tension starts to build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Minor incidents begin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Breakdown of communication 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Victim feels need to please abuser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Victim feels like they are ‘walking on eggshells’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Tension becomes unbearable </a:t>
            </a:r>
            <a:endParaRPr sz="1200"/>
          </a:p>
        </p:txBody>
      </p:sp>
      <p:sp>
        <p:nvSpPr>
          <p:cNvPr id="156" name="Google Shape;156;p33"/>
          <p:cNvSpPr txBox="1"/>
          <p:nvPr/>
        </p:nvSpPr>
        <p:spPr>
          <a:xfrm>
            <a:off x="2448925" y="1884313"/>
            <a:ext cx="1479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Stage 3: Honeymoon</a:t>
            </a:r>
            <a:endParaRPr dirty="0"/>
          </a:p>
        </p:txBody>
      </p:sp>
      <p:sp>
        <p:nvSpPr>
          <p:cNvPr id="157" name="Google Shape;157;p33"/>
          <p:cNvSpPr txBox="1"/>
          <p:nvPr/>
        </p:nvSpPr>
        <p:spPr>
          <a:xfrm>
            <a:off x="4193550" y="1390250"/>
            <a:ext cx="2258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Stage 1: Tension Building</a:t>
            </a:r>
            <a:endParaRPr dirty="0"/>
          </a:p>
        </p:txBody>
      </p:sp>
      <p:sp>
        <p:nvSpPr>
          <p:cNvPr id="158" name="Google Shape;158;p33"/>
          <p:cNvSpPr txBox="1"/>
          <p:nvPr/>
        </p:nvSpPr>
        <p:spPr>
          <a:xfrm>
            <a:off x="3072000" y="36095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Stage 2: Eruption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Why doesn’t the victim just leave?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4" name="Google Shape;164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 lvl="0" indent="-36290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"/>
              <a:buChar char="●"/>
            </a:pPr>
            <a:r>
              <a:rPr lang="en" sz="1700" dirty="0">
                <a:latin typeface="Merriweather"/>
                <a:ea typeface="Merriweather"/>
                <a:cs typeface="Merriweather"/>
                <a:sym typeface="Merriweather"/>
              </a:rPr>
              <a:t>Fear is the #1 reason partners stay in their abusive relationship </a:t>
            </a:r>
            <a:endParaRPr sz="17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342900" lvl="0" indent="-36290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"/>
              <a:buChar char="●"/>
            </a:pPr>
            <a:r>
              <a:rPr lang="en" sz="1700" dirty="0">
                <a:latin typeface="Merriweather"/>
                <a:ea typeface="Merriweather"/>
                <a:cs typeface="Merriweather"/>
                <a:sym typeface="Merriweather"/>
              </a:rPr>
              <a:t>Fear Of:</a:t>
            </a:r>
            <a:endParaRPr sz="17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742950" lvl="1" indent="-30676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"/>
              <a:buChar char="○"/>
            </a:pPr>
            <a:r>
              <a:rPr lang="en" sz="1700" dirty="0">
                <a:latin typeface="Merriweather"/>
                <a:ea typeface="Merriweather"/>
                <a:cs typeface="Merriweather"/>
                <a:sym typeface="Merriweather"/>
              </a:rPr>
              <a:t>Retaliation/Increased Abuse </a:t>
            </a:r>
            <a:endParaRPr sz="17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742950" lvl="1" indent="-30676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"/>
              <a:buChar char="○"/>
            </a:pPr>
            <a:r>
              <a:rPr lang="en" sz="1700" dirty="0">
                <a:latin typeface="Merriweather"/>
                <a:ea typeface="Merriweather"/>
                <a:cs typeface="Merriweather"/>
                <a:sym typeface="Merriweather"/>
              </a:rPr>
              <a:t>Loneliness/Independence </a:t>
            </a:r>
            <a:endParaRPr sz="17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742950" lvl="1" indent="-30676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"/>
              <a:buChar char="○"/>
            </a:pPr>
            <a:r>
              <a:rPr lang="en" sz="1700" dirty="0">
                <a:latin typeface="Merriweather"/>
                <a:ea typeface="Merriweather"/>
                <a:cs typeface="Merriweather"/>
                <a:sym typeface="Merriweather"/>
              </a:rPr>
              <a:t>Not being believed </a:t>
            </a:r>
            <a:endParaRPr sz="17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742950" lvl="1" indent="-30676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"/>
              <a:buChar char="○"/>
            </a:pPr>
            <a:r>
              <a:rPr lang="en" sz="1700" dirty="0">
                <a:latin typeface="Merriweather"/>
                <a:ea typeface="Merriweather"/>
                <a:cs typeface="Merriweather"/>
                <a:sym typeface="Merriweather"/>
              </a:rPr>
              <a:t>Leaving/Change </a:t>
            </a:r>
            <a:endParaRPr sz="17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742950" lvl="1" indent="-30676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C9900"/>
              </a:buClr>
              <a:buSzPct val="100000"/>
              <a:buFont typeface="Merriweather"/>
              <a:buChar char="○"/>
            </a:pPr>
            <a:r>
              <a:rPr lang="en" sz="1700" dirty="0">
                <a:latin typeface="Merriweather"/>
                <a:ea typeface="Merriweather"/>
                <a:cs typeface="Merriweather"/>
                <a:sym typeface="Merriweather"/>
              </a:rPr>
              <a:t>Traumatizing Children </a:t>
            </a:r>
            <a:endParaRPr sz="17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742950" lvl="1" indent="-30676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C9900"/>
              </a:buClr>
              <a:buSzPct val="100000"/>
              <a:buFont typeface="Merriweather"/>
              <a:buChar char="○"/>
            </a:pPr>
            <a:r>
              <a:rPr lang="en" sz="1700" dirty="0">
                <a:latin typeface="Merriweather"/>
                <a:ea typeface="Merriweather"/>
                <a:cs typeface="Merriweather"/>
                <a:sym typeface="Merriweather"/>
              </a:rPr>
              <a:t>Financial Instability</a:t>
            </a:r>
            <a:endParaRPr sz="17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742950" lvl="1" indent="-30676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C9900"/>
              </a:buClr>
              <a:buSzPct val="100000"/>
              <a:buFont typeface="Merriweather"/>
              <a:buChar char="○"/>
            </a:pPr>
            <a:r>
              <a:rPr lang="en" sz="1700" dirty="0">
                <a:latin typeface="Merriweather"/>
                <a:ea typeface="Merriweather"/>
                <a:cs typeface="Merriweather"/>
                <a:sym typeface="Merriweather"/>
              </a:rPr>
              <a:t>Housing Insecurity</a:t>
            </a:r>
            <a:endParaRPr sz="17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742950" lvl="1" indent="-30676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"/>
              <a:buChar char="○"/>
            </a:pPr>
            <a:r>
              <a:rPr lang="en" sz="1700" dirty="0">
                <a:latin typeface="Merriweather"/>
                <a:ea typeface="Merriweather"/>
                <a:cs typeface="Merriweather"/>
                <a:sym typeface="Merriweather"/>
              </a:rPr>
              <a:t>Police Involvement</a:t>
            </a:r>
            <a:endParaRPr sz="17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74295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800" dirty="0"/>
          </a:p>
          <a:p>
            <a:pPr marL="74295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34"/>
          <p:cNvSpPr txBox="1">
            <a:spLocks noGrp="1"/>
          </p:cNvSpPr>
          <p:nvPr>
            <p:ph type="body" idx="1"/>
          </p:nvPr>
        </p:nvSpPr>
        <p:spPr>
          <a:xfrm>
            <a:off x="4572000" y="1167266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 lvl="0" indent="-3632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Emotional Factors 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742950" lvl="1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Char char="○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Guilt/Shame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742950" lvl="1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Char char="○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Exhaustion/Confusion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742950" lvl="1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Char char="○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Depression/Numbness 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742950" lvl="1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Char char="○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Need to feel needed 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742950" lvl="1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Char char="○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Feels responsible to him/her or for him/her 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742950" lvl="1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Char char="○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Sympathy for him/her  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742950" lvl="1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Char char="○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Love him/her, but angry for how they are being treated. 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548f1dc-f847-4797-a4d3-cc52450e58fb" xsi:nil="true"/>
    <lcf76f155ced4ddcb4097134ff3c332f xmlns="caf2e1d9-d69e-4386-a163-47c414d7544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249D995486F54EA55A76174B86D32D" ma:contentTypeVersion="13" ma:contentTypeDescription="Create a new document." ma:contentTypeScope="" ma:versionID="7fd580376ecf41b5e062cdc2045153e2">
  <xsd:schema xmlns:xsd="http://www.w3.org/2001/XMLSchema" xmlns:xs="http://www.w3.org/2001/XMLSchema" xmlns:p="http://schemas.microsoft.com/office/2006/metadata/properties" xmlns:ns2="caf2e1d9-d69e-4386-a163-47c414d7544f" xmlns:ns3="d548f1dc-f847-4797-a4d3-cc52450e58fb" targetNamespace="http://schemas.microsoft.com/office/2006/metadata/properties" ma:root="true" ma:fieldsID="48b9d058a52c9722ce578e241e66104e" ns2:_="" ns3:_="">
    <xsd:import namespace="caf2e1d9-d69e-4386-a163-47c414d7544f"/>
    <xsd:import namespace="d548f1dc-f847-4797-a4d3-cc52450e58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f2e1d9-d69e-4386-a163-47c414d754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9425be2-5ec0-4699-a557-1fd0b35e0b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48f1dc-f847-4797-a4d3-cc52450e58f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b46fa49-7bf0-4607-96ea-487695d830bc}" ma:internalName="TaxCatchAll" ma:showField="CatchAllData" ma:web="d548f1dc-f847-4797-a4d3-cc52450e58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61656A-80CA-425F-8F96-C815084ED7BF}">
  <ds:schemaRefs>
    <ds:schemaRef ds:uri="http://schemas.microsoft.com/office/2006/documentManagement/types"/>
    <ds:schemaRef ds:uri="d548f1dc-f847-4797-a4d3-cc52450e58fb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caf2e1d9-d69e-4386-a163-47c414d7544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0D791E6-8F3D-4EBD-81E2-93F61603CD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BE8C69-4D4C-430A-8E1A-72627FCE36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f2e1d9-d69e-4386-a163-47c414d7544f"/>
    <ds:schemaRef ds:uri="d548f1dc-f847-4797-a4d3-cc52450e58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9ec5e722-30c0-4704-b8e1-251aa315c951}" enabled="0" method="" siteId="{9ec5e722-30c0-4704-b8e1-251aa315c95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1188</Words>
  <Application>Microsoft Office PowerPoint</Application>
  <PresentationFormat>On-screen Show (16:9)</PresentationFormat>
  <Paragraphs>180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Lora</vt:lpstr>
      <vt:lpstr>Arial</vt:lpstr>
      <vt:lpstr>Merriweather</vt:lpstr>
      <vt:lpstr>Simple Light</vt:lpstr>
      <vt:lpstr>Golden House</vt:lpstr>
      <vt:lpstr>Overview</vt:lpstr>
      <vt:lpstr>Who We Are</vt:lpstr>
      <vt:lpstr>Our Mission</vt:lpstr>
      <vt:lpstr>The Facts:</vt:lpstr>
      <vt:lpstr>What is Domestic Violence?</vt:lpstr>
      <vt:lpstr>PowerPoint Presentation</vt:lpstr>
      <vt:lpstr>Cycle of Violence</vt:lpstr>
      <vt:lpstr>Why doesn’t the victim just leave?</vt:lpstr>
      <vt:lpstr>Recognizing Signs of Domestic Violence</vt:lpstr>
      <vt:lpstr>Characteristics of Victims </vt:lpstr>
      <vt:lpstr>Red Flags in an Abuser</vt:lpstr>
      <vt:lpstr>Red Flags in an Abuser</vt:lpstr>
      <vt:lpstr>Clinical Signs of Domestic Abuse</vt:lpstr>
      <vt:lpstr>Clinical Signs of Domestic Abuse</vt:lpstr>
      <vt:lpstr>Potential Health Effects</vt:lpstr>
      <vt:lpstr>Neglect</vt:lpstr>
      <vt:lpstr>How Can YOU Help?</vt:lpstr>
      <vt:lpstr>How Can YOU Help?</vt:lpstr>
      <vt:lpstr>How Can YOU Help?</vt:lpstr>
      <vt:lpstr>Golden House Services</vt:lpstr>
      <vt:lpstr>Golden House Services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Sara Abel</cp:lastModifiedBy>
  <cp:revision>9</cp:revision>
  <dcterms:modified xsi:type="dcterms:W3CDTF">2026-02-24T20:57:18Z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0x01010062249D995486F54EA55A76174B86D32D</vt:lpwstr>
  </property>
  <property fmtid="{D5CDD505-2E9C-101B-9397-08002B2CF9AE}" pid="3" name="MediaServiceImageTags">
    <vt:lpwstr/>
  </property>
</Properties>
</file>